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86D4EF-75E4-4C9A-A3E4-A78628E89D80}">
  <a:tblStyle styleId="{9986D4EF-75E4-4C9A-A3E4-A78628E89D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d7895ad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d7895ad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d7895adc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d7895adc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7895adc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d7895adc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bf77d88d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bf77d88d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c4f5ce9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c4f5ce9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bf77d88d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bf77d88d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c1d324cb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c1d324cb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bf77d88d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bf77d88d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d7895ad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d7895ad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d7895adc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d7895ad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f77d88d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bf77d88d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d7895ad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d7895ad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f77d88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bf77d88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d8de131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d8de131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bf77d88d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bf77d88d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d8de1310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d8de1310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bf77d88d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bf77d88d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d8de1310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d8de1310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bf77d88d6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bf77d88d6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bf77d88d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bf77d88d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f77d88d6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bf77d88d6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bf77d88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bf77d88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bf77d88d6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bf77d88d6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bf77d88d6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bf77d88d6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bf77d88d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bf77d88d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c1d324cb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c1d324cb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c1d324cb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c1d324cb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6831baa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6831baa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Relación tiene con el resto, primera iteración que representa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Diagrama de clases, diagramas de secuencia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6831baa9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6831baa9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6831baa91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6831baa91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6831baa91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6831baa91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6831baa91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6831baa91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bf77d88d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bf77d88d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bf77d88d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bf77d88d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bf77d88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bf77d88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bf77d88d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bf77d88d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d7895ad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d7895ad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bf77d88d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bf77d88d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d7895adc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d7895adc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d7895ad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d7895ad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Proyecto PeRLa</a:t>
            </a:r>
            <a:endParaRPr sz="4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29250" y="2737325"/>
            <a:ext cx="43776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Autores (Grupo 1):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Alejandro Isla Álvarez (100472228)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Ángel Pérez Navas (100472200)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Dong Lin (100472355)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José María Solinís Escolar (100462832)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József Iván Gafo (100456709)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Juan Martín López (100472235)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75" y="2833775"/>
            <a:ext cx="1810850" cy="18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1171800" y="101185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572000" y="1011850"/>
            <a:ext cx="3400200" cy="1285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Precio de Venta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25" y="2418675"/>
            <a:ext cx="6207526" cy="23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25" y="3428974"/>
            <a:ext cx="8296825" cy="10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1171800" y="101185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4572000" y="1011850"/>
            <a:ext cx="3400200" cy="1285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Precio de Venta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950" t="0"/>
          <a:stretch/>
        </p:blipFill>
        <p:spPr>
          <a:xfrm>
            <a:off x="1895475" y="852200"/>
            <a:ext cx="535305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1171800" y="101185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572000" y="1011850"/>
            <a:ext cx="3400200" cy="1285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Precio de Venta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25" y="2418675"/>
            <a:ext cx="6207526" cy="23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275" y="2418675"/>
            <a:ext cx="6273475" cy="243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gestión de la configuración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El objetivo del SCM es documentar cada línea base y cada cambio realizado sobre los elementos de configuración.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49106" l="713" r="1553" t="0"/>
          <a:stretch/>
        </p:blipFill>
        <p:spPr>
          <a:xfrm>
            <a:off x="670263" y="3097750"/>
            <a:ext cx="3557325" cy="162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" name="Google Shape;231;p25"/>
          <p:cNvSpPr txBox="1"/>
          <p:nvPr/>
        </p:nvSpPr>
        <p:spPr>
          <a:xfrm>
            <a:off x="678013" y="2271450"/>
            <a:ext cx="35418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Identificamos las líneas base correspondientes con el método de Craig-Larman, junto con 30 CIs distintos: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794588" y="2271450"/>
            <a:ext cx="35418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Documentamos todas las modificaciones de los CIs: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4">
            <a:alphaModFix/>
          </a:blip>
          <a:srcRect b="27698" l="0" r="0" t="0"/>
          <a:stretch/>
        </p:blipFill>
        <p:spPr>
          <a:xfrm>
            <a:off x="4676275" y="3097750"/>
            <a:ext cx="3778441" cy="162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gestión de la configuración</a:t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Finalmente, registramos todos los CIs en una tabla y especificamos los atributos principales que los identifican: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00" y="2225600"/>
            <a:ext cx="8870399" cy="258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5223788" y="1830750"/>
            <a:ext cx="5097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6942813" y="1469725"/>
            <a:ext cx="1504500" cy="540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UUCP = 95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1186588" y="1383025"/>
            <a:ext cx="5521200" cy="762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Actores: 1 simple (API), 3 complejos (humanos)                     UAW = 10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Casos de uso: 9 simples, 4 medios                    UUCW = 85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5069638" y="1469736"/>
            <a:ext cx="5097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3987163" y="1845478"/>
            <a:ext cx="5097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6942812" y="2405800"/>
            <a:ext cx="1504500" cy="401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TCF = 1.02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186588" y="2362450"/>
            <a:ext cx="5521200" cy="487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Factores técnicos (del sistema)                   TFactor = 42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760575" y="2515482"/>
            <a:ext cx="5097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7513713" y="2079138"/>
            <a:ext cx="362700" cy="301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6942812" y="3169975"/>
            <a:ext cx="1504500" cy="401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E</a:t>
            </a:r>
            <a:r>
              <a:rPr lang="es">
                <a:latin typeface="Impact"/>
                <a:ea typeface="Impact"/>
                <a:cs typeface="Impact"/>
                <a:sym typeface="Impact"/>
              </a:rPr>
              <a:t>F = 0.8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1186588" y="3126625"/>
            <a:ext cx="5521200" cy="487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Factores ambientales (del equipo)                    EFactor = 20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4043800" y="3268523"/>
            <a:ext cx="509700" cy="15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7513713" y="2837825"/>
            <a:ext cx="362700" cy="301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6942813" y="3934150"/>
            <a:ext cx="1504500" cy="540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Impact"/>
                <a:ea typeface="Impact"/>
                <a:cs typeface="Impact"/>
                <a:sym typeface="Impact"/>
              </a:rPr>
              <a:t>UCP = 77.52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7513713" y="3619100"/>
            <a:ext cx="362700" cy="267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4572000" y="3934150"/>
            <a:ext cx="2136600" cy="605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Puntos de Casos de Uso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</a:t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75" y="1486750"/>
            <a:ext cx="8535449" cy="12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>
            <a:off x="3541050" y="3292200"/>
            <a:ext cx="2061900" cy="8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COSTE: 96900 €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917325"/>
            <a:ext cx="54006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75" y="2822325"/>
            <a:ext cx="54006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663" y="4536825"/>
            <a:ext cx="54006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</a:t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-1100500"/>
            <a:ext cx="54006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804500"/>
            <a:ext cx="54006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675" y="2633300"/>
            <a:ext cx="54006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1663" y="4624025"/>
            <a:ext cx="54006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</a:t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-883625"/>
            <a:ext cx="5400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859450"/>
            <a:ext cx="54006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675" y="2526325"/>
            <a:ext cx="54006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1675" y="4126525"/>
            <a:ext cx="54006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614050" y="1445675"/>
            <a:ext cx="66213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Idea creativa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Oferta inicial y presupuesto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Plan de gestión de la configuración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Estimación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Planificación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Requisitos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Casos de uso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Primera iteración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Conclusiones</a:t>
            </a:r>
            <a:endParaRPr sz="2000"/>
          </a:p>
        </p:txBody>
      </p:sp>
      <p:sp>
        <p:nvSpPr>
          <p:cNvPr id="142" name="Google Shape;142;p14"/>
          <p:cNvSpPr txBox="1"/>
          <p:nvPr/>
        </p:nvSpPr>
        <p:spPr>
          <a:xfrm>
            <a:off x="984075" y="505100"/>
            <a:ext cx="3588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Índice</a:t>
            </a:r>
            <a:endParaRPr b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</a:t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-673350"/>
            <a:ext cx="54006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375" y="1307850"/>
            <a:ext cx="540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3" y="1990375"/>
            <a:ext cx="5519811" cy="295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/>
              <a:t>Requisitos </a:t>
            </a:r>
            <a:endParaRPr b="1" sz="3200"/>
          </a:p>
        </p:txBody>
      </p:sp>
      <p:sp>
        <p:nvSpPr>
          <p:cNvPr id="308" name="Google Shape;308;p33"/>
          <p:cNvSpPr/>
          <p:nvPr/>
        </p:nvSpPr>
        <p:spPr>
          <a:xfrm>
            <a:off x="1351625" y="1307850"/>
            <a:ext cx="34590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ESTUDIO DE VIABILIDAD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1351625" y="2252650"/>
            <a:ext cx="2608200" cy="42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Impact"/>
                <a:ea typeface="Impact"/>
                <a:cs typeface="Impact"/>
                <a:sym typeface="Impact"/>
              </a:rPr>
              <a:t>Definición de requisitos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625" y="2679847"/>
            <a:ext cx="6598850" cy="2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800" y="1537000"/>
            <a:ext cx="7038900" cy="206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2788950" y="138200"/>
            <a:ext cx="3566100" cy="59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Impact"/>
                <a:ea typeface="Impact"/>
                <a:cs typeface="Impact"/>
                <a:sym typeface="Impact"/>
              </a:rPr>
              <a:t>ESTUDIO DE ALTERNATIVAS 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324" name="Google Shape;324;p35"/>
          <p:cNvGraphicFramePr/>
          <p:nvPr/>
        </p:nvGraphicFramePr>
        <p:xfrm>
          <a:off x="331025" y="87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{9986D4EF-75E4-4C9A-A3E4-A78628E89D80}</a:tableStyleId>
              </a:tblPr>
              <a:tblGrid>
                <a:gridCol w="2189425"/>
                <a:gridCol w="1054075"/>
                <a:gridCol w="684750"/>
                <a:gridCol w="793000"/>
                <a:gridCol w="1201725"/>
                <a:gridCol w="1134275"/>
                <a:gridCol w="1424675"/>
              </a:tblGrid>
              <a:tr h="5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Complejidad 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Eficacia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Escalabilidad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Cumplimiento Normativo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Actualización y Soporte Técnico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Vídeos interactivos con VR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6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Vídeos interactivos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</a:t>
                      </a:r>
                      <a:r>
                        <a:rPr b="1" lang="es" sz="1200"/>
                        <a:t>ajo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Canal directo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Muy 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6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recomendación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Medi0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puntos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Muy 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Chatbot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Media-</a:t>
                      </a: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Foro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2788950" y="138200"/>
            <a:ext cx="3566100" cy="592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Impact"/>
                <a:ea typeface="Impact"/>
                <a:cs typeface="Impact"/>
                <a:sym typeface="Impact"/>
              </a:rPr>
              <a:t>ESTUDIO DE ALTERNATIVAS 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331" name="Google Shape;331;p36"/>
          <p:cNvGraphicFramePr/>
          <p:nvPr/>
        </p:nvGraphicFramePr>
        <p:xfrm>
          <a:off x="331025" y="87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{9986D4EF-75E4-4C9A-A3E4-A78628E89D80}</a:tableStyleId>
              </a:tblPr>
              <a:tblGrid>
                <a:gridCol w="2189425"/>
                <a:gridCol w="1054075"/>
                <a:gridCol w="684750"/>
                <a:gridCol w="793000"/>
                <a:gridCol w="1201725"/>
                <a:gridCol w="1134275"/>
                <a:gridCol w="1424675"/>
              </a:tblGrid>
              <a:tr h="5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Complejidad 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Eficacia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Escalabilidad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Cumplimiento Normativo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Actualización y Soporte Técnico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Vídeos interactivos con VR</a:t>
                      </a:r>
                      <a:endParaRPr sz="10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Alta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Alto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Media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Baja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Alto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Medio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6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Vídeos interactivos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</a:t>
                      </a:r>
                      <a:r>
                        <a:rPr b="1" lang="es" sz="1200"/>
                        <a:t>ajo</a:t>
                      </a:r>
                      <a:endParaRPr b="1"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Canal directo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Muy 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65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recomendación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Medi0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Sistema de puntos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Muy 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Bajo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Chatbot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Media-Alta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Alto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/>
                        <a:t>Medio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500">
                          <a:solidFill>
                            <a:srgbClr val="B7B7B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Foro</a:t>
                      </a:r>
                      <a:endParaRPr sz="10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Baja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Bajo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Medio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Alta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Medio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rgbClr val="B7B7B7"/>
                          </a:solidFill>
                        </a:rPr>
                        <a:t>Medio</a:t>
                      </a:r>
                      <a:endParaRPr b="1" sz="1200"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38" y="977250"/>
            <a:ext cx="5054925" cy="37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1157100" y="207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de trazabilidad</a:t>
            </a:r>
            <a:endParaRPr/>
          </a:p>
        </p:txBody>
      </p:sp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00" y="824725"/>
            <a:ext cx="4599175" cy="40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1297500" y="925725"/>
            <a:ext cx="74718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PRIORIZACIÓN :    ALGUNOS DE LOS MÁS IMPORTANTES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1449675" y="2107375"/>
            <a:ext cx="1740900" cy="5151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Impact"/>
                <a:ea typeface="Impact"/>
                <a:cs typeface="Impact"/>
                <a:sym typeface="Impact"/>
              </a:rPr>
              <a:t>Criterios:</a:t>
            </a:r>
            <a:endParaRPr sz="2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4126450" y="1922575"/>
            <a:ext cx="4580400" cy="699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Si representa un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Impact"/>
                <a:ea typeface="Impact"/>
                <a:cs typeface="Impact"/>
                <a:sym typeface="Impact"/>
              </a:rPr>
              <a:t>proceso importante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en la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línea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 de negocio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4126450" y="2900463"/>
            <a:ext cx="4580400" cy="699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Si incluye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Impact"/>
                <a:ea typeface="Impact"/>
                <a:cs typeface="Impact"/>
                <a:sym typeface="Impact"/>
              </a:rPr>
              <a:t>funciones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complejas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4126450" y="3847925"/>
            <a:ext cx="4580400" cy="699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Si tiene un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>
                <a:latin typeface="Impact"/>
                <a:ea typeface="Impact"/>
                <a:cs typeface="Impact"/>
                <a:sym typeface="Impact"/>
              </a:rPr>
              <a:t>impacto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significativo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1297500" y="925725"/>
            <a:ext cx="74718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PRIORIZACIÓN :    ALGUNOS DE LOS MÁS IMPORTANTES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2602813" y="1709450"/>
            <a:ext cx="4428300" cy="456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Lato"/>
                <a:ea typeface="Lato"/>
                <a:cs typeface="Lato"/>
                <a:sym typeface="Lato"/>
              </a:rPr>
              <a:t>1: SISTEMAS DE RECOMENDACIÓN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25" y="2280400"/>
            <a:ext cx="7393746" cy="26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1297500" y="925725"/>
            <a:ext cx="74718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PRIORIZACIÓN :    ALGUNOS DE LOS MÁS IMPORTANTES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2602813" y="1709450"/>
            <a:ext cx="4428300" cy="456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Lato"/>
                <a:ea typeface="Lato"/>
                <a:cs typeface="Lato"/>
                <a:sym typeface="Lato"/>
              </a:rPr>
              <a:t>2: USO DE CHATBOTS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00" y="2249875"/>
            <a:ext cx="6026003" cy="26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creativa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041550" y="1438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Objetivos principales: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1041550" y="200810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Sencillez</a:t>
            </a:r>
            <a:endParaRPr b="1"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Para que cualquier persona pueda usar el sistema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572000" y="2008100"/>
            <a:ext cx="3400200" cy="1285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Informar</a:t>
            </a:r>
            <a:endParaRPr b="1"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 las empresas acerca de la prevención de riesgos laborales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1041550" y="3390425"/>
            <a:ext cx="3400200" cy="14274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Accesibilidad</a:t>
            </a:r>
            <a:endParaRPr b="1"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Para las PYMEs con una capacidad financiera limitada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4572000" y="3390425"/>
            <a:ext cx="3400200" cy="14274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endParaRPr b="1"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Retroalimentación inmediata de los resultados de la formación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>
            <a:off x="1297500" y="925725"/>
            <a:ext cx="74718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PRIORIZACIÓN :    ALGUNOS DE LOS MÁS IMPORTANTES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2602813" y="1709450"/>
            <a:ext cx="4428300" cy="456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Lato"/>
                <a:ea typeface="Lato"/>
                <a:cs typeface="Lato"/>
                <a:sym typeface="Lato"/>
              </a:rPr>
              <a:t>3: CONSULTA DE INFORMACIÓN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2295625"/>
            <a:ext cx="79724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1297500" y="925725"/>
            <a:ext cx="74718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PRIORIZACIÓN :    ALGUNOS DE LOS MÁS IMPORTANTES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2602813" y="1709450"/>
            <a:ext cx="4428300" cy="456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Lato"/>
                <a:ea typeface="Lato"/>
                <a:cs typeface="Lato"/>
                <a:sym typeface="Lato"/>
              </a:rPr>
              <a:t>4: VER VÍDEOS INTERACTIVOS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2386925"/>
            <a:ext cx="79533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iteración</a:t>
            </a:r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 rotWithShape="1">
          <a:blip r:embed="rId3">
            <a:alphaModFix/>
          </a:blip>
          <a:srcRect b="0" l="52003" r="25161" t="0"/>
          <a:stretch/>
        </p:blipFill>
        <p:spPr>
          <a:xfrm>
            <a:off x="6121075" y="244525"/>
            <a:ext cx="2129900" cy="46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1297500" y="1798175"/>
            <a:ext cx="3994200" cy="600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Comienzo de la fase de construcción (Fase 2)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1297500" y="2888800"/>
            <a:ext cx="3994200" cy="600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Implementación de los casos de uso priorizados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iteración</a:t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1297500" y="1055975"/>
            <a:ext cx="39171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CASOS DE USO EXTENDIDOS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49" y="1910050"/>
            <a:ext cx="4692725" cy="30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/>
          <p:nvPr/>
        </p:nvSpPr>
        <p:spPr>
          <a:xfrm>
            <a:off x="5946900" y="1136150"/>
            <a:ext cx="2994300" cy="407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Actores que inician el caso de uso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5"/>
          <p:cNvSpPr/>
          <p:nvPr/>
        </p:nvSpPr>
        <p:spPr>
          <a:xfrm>
            <a:off x="5946900" y="1755488"/>
            <a:ext cx="2994300" cy="535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Propósito y descripción del caso de uso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5946900" y="2502413"/>
            <a:ext cx="2994300" cy="9141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Requisitos que se implementan y otros casos de uso relacionados (‘include’, ‘extend’)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5923350" y="3627438"/>
            <a:ext cx="3041400" cy="699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Eventos esperados entre el actor y el sistema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5923350" y="4538275"/>
            <a:ext cx="3041400" cy="407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Posibles eventos menos habituales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7" name="Google Shape;407;p45"/>
          <p:cNvCxnSpPr>
            <a:stCxn id="402" idx="1"/>
          </p:cNvCxnSpPr>
          <p:nvPr/>
        </p:nvCxnSpPr>
        <p:spPr>
          <a:xfrm flipH="1">
            <a:off x="3175500" y="1340000"/>
            <a:ext cx="2771400" cy="796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5"/>
          <p:cNvCxnSpPr>
            <a:stCxn id="403" idx="1"/>
          </p:cNvCxnSpPr>
          <p:nvPr/>
        </p:nvCxnSpPr>
        <p:spPr>
          <a:xfrm flipH="1">
            <a:off x="5090100" y="2023238"/>
            <a:ext cx="856800" cy="272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5"/>
          <p:cNvCxnSpPr>
            <a:stCxn id="403" idx="1"/>
          </p:cNvCxnSpPr>
          <p:nvPr/>
        </p:nvCxnSpPr>
        <p:spPr>
          <a:xfrm flipH="1">
            <a:off x="4636800" y="2023238"/>
            <a:ext cx="1310100" cy="713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5"/>
          <p:cNvCxnSpPr>
            <a:stCxn id="404" idx="1"/>
          </p:cNvCxnSpPr>
          <p:nvPr/>
        </p:nvCxnSpPr>
        <p:spPr>
          <a:xfrm flipH="1">
            <a:off x="3175500" y="2959463"/>
            <a:ext cx="2771400" cy="298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5"/>
          <p:cNvCxnSpPr>
            <a:stCxn id="405" idx="1"/>
          </p:cNvCxnSpPr>
          <p:nvPr/>
        </p:nvCxnSpPr>
        <p:spPr>
          <a:xfrm rot="10800000">
            <a:off x="3232050" y="3858588"/>
            <a:ext cx="2691300" cy="118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5"/>
          <p:cNvCxnSpPr>
            <a:stCxn id="406" idx="1"/>
          </p:cNvCxnSpPr>
          <p:nvPr/>
        </p:nvCxnSpPr>
        <p:spPr>
          <a:xfrm flipH="1">
            <a:off x="3843750" y="4742125"/>
            <a:ext cx="2079600" cy="17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25" y="2737100"/>
            <a:ext cx="4675475" cy="20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iteración</a:t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1199875" y="1055975"/>
            <a:ext cx="3917100" cy="69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Impact"/>
                <a:ea typeface="Impact"/>
                <a:cs typeface="Impact"/>
                <a:sym typeface="Impact"/>
              </a:rPr>
              <a:t>CONTRATOS DE OPERACIÓN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5935575" y="1402100"/>
            <a:ext cx="2994300" cy="407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Nombre de la operación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5935575" y="1904050"/>
            <a:ext cx="2994300" cy="407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Responsabilidades de la operación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5935575" y="2404613"/>
            <a:ext cx="2994300" cy="523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Requisitos y casos de uso relacionados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5935575" y="3078050"/>
            <a:ext cx="2994300" cy="523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Excepciones que impiden el funcionamiento esperado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5935575" y="3722950"/>
            <a:ext cx="2994300" cy="523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Precondiciones</a:t>
            </a: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estado del sistema previo a la operación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5935575" y="4367850"/>
            <a:ext cx="2994300" cy="523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Postcondiciones: estado del sistema tras la operación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6"/>
          <p:cNvSpPr/>
          <p:nvPr/>
        </p:nvSpPr>
        <p:spPr>
          <a:xfrm>
            <a:off x="1199875" y="1887350"/>
            <a:ext cx="3829200" cy="6276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Lato"/>
                <a:ea typeface="Lato"/>
                <a:cs typeface="Lato"/>
                <a:sym typeface="Lato"/>
              </a:rPr>
              <a:t>Cambios en el estado del sistema a raíz de las acciones de un actor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7" name="Google Shape;427;p46"/>
          <p:cNvCxnSpPr/>
          <p:nvPr/>
        </p:nvCxnSpPr>
        <p:spPr>
          <a:xfrm flipH="1">
            <a:off x="3470150" y="1762750"/>
            <a:ext cx="2526300" cy="1427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6"/>
          <p:cNvCxnSpPr>
            <a:stCxn id="421" idx="1"/>
          </p:cNvCxnSpPr>
          <p:nvPr/>
        </p:nvCxnSpPr>
        <p:spPr>
          <a:xfrm flipH="1">
            <a:off x="4285575" y="2107900"/>
            <a:ext cx="1650000" cy="1150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6"/>
          <p:cNvCxnSpPr>
            <a:stCxn id="422" idx="1"/>
          </p:cNvCxnSpPr>
          <p:nvPr/>
        </p:nvCxnSpPr>
        <p:spPr>
          <a:xfrm flipH="1">
            <a:off x="3866475" y="2666363"/>
            <a:ext cx="2069100" cy="1101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6"/>
          <p:cNvCxnSpPr>
            <a:stCxn id="423" idx="1"/>
          </p:cNvCxnSpPr>
          <p:nvPr/>
        </p:nvCxnSpPr>
        <p:spPr>
          <a:xfrm flipH="1">
            <a:off x="4523775" y="3339800"/>
            <a:ext cx="1411800" cy="621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6"/>
          <p:cNvCxnSpPr>
            <a:stCxn id="424" idx="1"/>
          </p:cNvCxnSpPr>
          <p:nvPr/>
        </p:nvCxnSpPr>
        <p:spPr>
          <a:xfrm flipH="1">
            <a:off x="5078775" y="3984700"/>
            <a:ext cx="856800" cy="281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6"/>
          <p:cNvCxnSpPr>
            <a:stCxn id="425" idx="1"/>
          </p:cNvCxnSpPr>
          <p:nvPr/>
        </p:nvCxnSpPr>
        <p:spPr>
          <a:xfrm flipH="1">
            <a:off x="5090175" y="4629600"/>
            <a:ext cx="845400" cy="22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297500" y="138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50"/>
              <a:t>Primera iteración</a:t>
            </a:r>
            <a:endParaRPr sz="2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Modelo Conceptual</a:t>
            </a:r>
            <a:endParaRPr sz="1700"/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38" y="994875"/>
            <a:ext cx="5773526" cy="34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7"/>
          <p:cNvSpPr txBox="1"/>
          <p:nvPr/>
        </p:nvSpPr>
        <p:spPr>
          <a:xfrm>
            <a:off x="1845000" y="4527550"/>
            <a:ext cx="5454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“Diseño preliminar del diagrama de clases”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1297500" y="138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50"/>
              <a:t>Primera iteración</a:t>
            </a:r>
            <a:endParaRPr sz="2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Diagramas de Secuencia</a:t>
            </a:r>
            <a:endParaRPr sz="1700"/>
          </a:p>
        </p:txBody>
      </p:sp>
      <p:sp>
        <p:nvSpPr>
          <p:cNvPr id="445" name="Google Shape;445;p48"/>
          <p:cNvSpPr txBox="1"/>
          <p:nvPr/>
        </p:nvSpPr>
        <p:spPr>
          <a:xfrm>
            <a:off x="998100" y="3990850"/>
            <a:ext cx="7637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 diagramas de secuencia para cada uno de los casos de uso de la primera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iteración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 </a:t>
            </a:r>
            <a:r>
              <a:rPr b="1" lang="es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simples</a:t>
            </a:r>
            <a:r>
              <a:rPr b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(CU03, CU02, CU01) y 2 </a:t>
            </a:r>
            <a:r>
              <a:rPr b="1" lang="es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medios</a:t>
            </a:r>
            <a:r>
              <a:rPr b="1"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(CU05, CU06)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6" name="Google Shape;446;p48"/>
          <p:cNvGrpSpPr/>
          <p:nvPr/>
        </p:nvGrpSpPr>
        <p:grpSpPr>
          <a:xfrm>
            <a:off x="6326628" y="1341593"/>
            <a:ext cx="2460300" cy="2460300"/>
            <a:chOff x="6254516" y="1318143"/>
            <a:chExt cx="2460300" cy="2460300"/>
          </a:xfrm>
        </p:grpSpPr>
        <p:sp>
          <p:nvSpPr>
            <p:cNvPr id="447" name="Google Shape;447;p48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07A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9" name="Google Shape;449;p48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CU06. Realizar cursos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0" name="Google Shape;450;p48"/>
          <p:cNvGrpSpPr/>
          <p:nvPr/>
        </p:nvGrpSpPr>
        <p:grpSpPr>
          <a:xfrm>
            <a:off x="4833530" y="1341593"/>
            <a:ext cx="2460300" cy="2460300"/>
            <a:chOff x="4761418" y="1318143"/>
            <a:chExt cx="2460300" cy="2460300"/>
          </a:xfrm>
        </p:grpSpPr>
        <p:sp>
          <p:nvSpPr>
            <p:cNvPr id="451" name="Google Shape;451;p48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0E63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3" name="Google Shape;453;p48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CU05. Ver vídeos interactivos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4" name="Google Shape;454;p48"/>
          <p:cNvGrpSpPr/>
          <p:nvPr/>
        </p:nvGrpSpPr>
        <p:grpSpPr>
          <a:xfrm>
            <a:off x="3341863" y="1341593"/>
            <a:ext cx="2460300" cy="2460300"/>
            <a:chOff x="3269751" y="1318143"/>
            <a:chExt cx="2460300" cy="2460300"/>
          </a:xfrm>
        </p:grpSpPr>
        <p:sp>
          <p:nvSpPr>
            <p:cNvPr id="455" name="Google Shape;455;p48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7" name="Google Shape;457;p48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CU03. Sistema de recomendación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8" name="Google Shape;458;p48"/>
          <p:cNvGrpSpPr/>
          <p:nvPr/>
        </p:nvGrpSpPr>
        <p:grpSpPr>
          <a:xfrm>
            <a:off x="1848738" y="1341593"/>
            <a:ext cx="2460300" cy="2460300"/>
            <a:chOff x="1776626" y="1318143"/>
            <a:chExt cx="2460300" cy="2460300"/>
          </a:xfrm>
        </p:grpSpPr>
        <p:grpSp>
          <p:nvGrpSpPr>
            <p:cNvPr id="459" name="Google Shape;459;p48"/>
            <p:cNvGrpSpPr/>
            <p:nvPr/>
          </p:nvGrpSpPr>
          <p:grpSpPr>
            <a:xfrm>
              <a:off x="1776626" y="1318143"/>
              <a:ext cx="2460300" cy="2460300"/>
              <a:chOff x="1776626" y="1318143"/>
              <a:chExt cx="2460300" cy="2460300"/>
            </a:xfrm>
          </p:grpSpPr>
          <p:sp>
            <p:nvSpPr>
              <p:cNvPr id="460" name="Google Shape;460;p48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C57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8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CU02. Consultar información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62" name="Google Shape;462;p48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3" name="Google Shape;463;p48"/>
          <p:cNvGrpSpPr/>
          <p:nvPr/>
        </p:nvGrpSpPr>
        <p:grpSpPr>
          <a:xfrm>
            <a:off x="357072" y="1341593"/>
            <a:ext cx="2460300" cy="2460300"/>
            <a:chOff x="284959" y="1318143"/>
            <a:chExt cx="2460300" cy="2460300"/>
          </a:xfrm>
        </p:grpSpPr>
        <p:sp>
          <p:nvSpPr>
            <p:cNvPr id="464" name="Google Shape;464;p48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0942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48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CU01. Login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type="title"/>
          </p:nvPr>
        </p:nvSpPr>
        <p:spPr>
          <a:xfrm>
            <a:off x="89225" y="1657650"/>
            <a:ext cx="3393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50"/>
              <a:t>Primera iteración</a:t>
            </a:r>
            <a:endParaRPr sz="2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Diagramas de Secuencia (</a:t>
            </a:r>
            <a:r>
              <a:rPr b="1" lang="es" sz="1700" u="sng"/>
              <a:t>Simple</a:t>
            </a:r>
            <a:r>
              <a:rPr lang="es" sz="1700"/>
              <a:t>)</a:t>
            </a:r>
            <a:endParaRPr sz="1700"/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525" y="185725"/>
            <a:ext cx="5400675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9"/>
          <p:cNvSpPr txBox="1"/>
          <p:nvPr/>
        </p:nvSpPr>
        <p:spPr>
          <a:xfrm>
            <a:off x="461525" y="3086475"/>
            <a:ext cx="2649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CU01. Login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/>
          <p:nvPr>
            <p:ph type="title"/>
          </p:nvPr>
        </p:nvSpPr>
        <p:spPr>
          <a:xfrm>
            <a:off x="89225" y="1657650"/>
            <a:ext cx="3393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50"/>
              <a:t>Primera iteración</a:t>
            </a:r>
            <a:endParaRPr sz="2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Diagramas de Secuencia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 (</a:t>
            </a:r>
            <a:r>
              <a:rPr b="1" lang="es" sz="1700" u="sng"/>
              <a:t>Medio</a:t>
            </a:r>
            <a:r>
              <a:rPr lang="es" sz="1700"/>
              <a:t>)</a:t>
            </a:r>
            <a:endParaRPr sz="1700"/>
          </a:p>
        </p:txBody>
      </p:sp>
      <p:sp>
        <p:nvSpPr>
          <p:cNvPr id="479" name="Google Shape;479;p50"/>
          <p:cNvSpPr txBox="1"/>
          <p:nvPr/>
        </p:nvSpPr>
        <p:spPr>
          <a:xfrm>
            <a:off x="461525" y="3086475"/>
            <a:ext cx="2649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CU05. Ver vídeos interactivos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225" y="718388"/>
            <a:ext cx="5649750" cy="3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>
            <p:ph type="title"/>
          </p:nvPr>
        </p:nvSpPr>
        <p:spPr>
          <a:xfrm>
            <a:off x="1297500" y="61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50"/>
              <a:t>Primera iteración</a:t>
            </a:r>
            <a:endParaRPr sz="26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Diagrama de clases o Modelo de datos</a:t>
            </a:r>
            <a:endParaRPr sz="1700"/>
          </a:p>
        </p:txBody>
      </p:sp>
      <p:pic>
        <p:nvPicPr>
          <p:cNvPr id="486" name="Google Shape;4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26" y="844025"/>
            <a:ext cx="5923526" cy="42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creativa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041550" y="1438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Componentes del sistema: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234450" y="2008100"/>
            <a:ext cx="3207300" cy="79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Sistema de recomendación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572000" y="2008100"/>
            <a:ext cx="3207300" cy="7929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Sistema de puntos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234450" y="2908225"/>
            <a:ext cx="32073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Estas recomendaciones darían lugar a: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Formación complementaria integrada (vídeos, tests, …)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Enlaces a recursos externos relevantes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Seguimiento de las actividades requeridas para el cumplimiento de la ley vigente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572000" y="2908225"/>
            <a:ext cx="32073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Sistema de gamificación que otorga puntos por ciertas actividades como: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Realizar cursos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 vídeos interactivos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Utilizar un ChatBot para la evaluación de riesgos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Consultar dudas de PRL al INSST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Ranking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>
            <p:ph type="title"/>
          </p:nvPr>
        </p:nvSpPr>
        <p:spPr>
          <a:xfrm>
            <a:off x="1052550" y="146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/>
              <a:t>Conclusión</a:t>
            </a:r>
            <a:endParaRPr b="1" sz="3200"/>
          </a:p>
        </p:txBody>
      </p:sp>
      <p:pic>
        <p:nvPicPr>
          <p:cNvPr id="492" name="Google Shape;4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38" y="1310450"/>
            <a:ext cx="24479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2315112" y="4008200"/>
            <a:ext cx="4513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Prevención Eficiente de Riesgos Laborales Asistida</a:t>
            </a:r>
            <a:endParaRPr b="1" i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580050" y="1711450"/>
            <a:ext cx="217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en Equipo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903025" y="2441200"/>
            <a:ext cx="217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Mayor conocimiento en la materia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268150" y="3364775"/>
            <a:ext cx="217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Conocimiento de Nuevas Herramientas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6390675" y="1310450"/>
            <a:ext cx="2178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Buena directriz por parte del profesorado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6146775" y="2441200"/>
            <a:ext cx="2178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 Sólida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6697875" y="3224700"/>
            <a:ext cx="2178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Experiencia Gratificante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 txBox="1"/>
          <p:nvPr>
            <p:ph type="title"/>
          </p:nvPr>
        </p:nvSpPr>
        <p:spPr>
          <a:xfrm>
            <a:off x="1052550" y="37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/>
              <a:t>Gracias por su atención </a:t>
            </a:r>
            <a:endParaRPr b="1" sz="3400"/>
          </a:p>
        </p:txBody>
      </p:sp>
      <p:pic>
        <p:nvPicPr>
          <p:cNvPr id="505" name="Google Shape;5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627" y="1414861"/>
            <a:ext cx="6398725" cy="28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Oferta inicial</a:t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1199700" y="1544725"/>
            <a:ext cx="3207300" cy="792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Objetivos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4537250" y="1544725"/>
            <a:ext cx="3207300" cy="7929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Metodología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1199700" y="2444850"/>
            <a:ext cx="32073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Mayor accesibilidad a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prevención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riesgos laborales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Formar continuamente a los usuarios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Asegurar que se cumpla las normativas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4537250" y="2444850"/>
            <a:ext cx="32073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Usamos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metodología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Craig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Larman y una fase 0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 Que consiste en estas etapas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Fase 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Fase 1 , Fase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específica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 requisitos)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Fase2, Fase de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construcción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Fase 3, Fase de instalación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1106675" y="141730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1106675" y="141730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63650"/>
            <a:ext cx="6692092" cy="5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Presupuesto 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171800" y="1011850"/>
            <a:ext cx="3400200" cy="12858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Borrador de casos de uso</a:t>
            </a:r>
            <a:endParaRPr sz="2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4572000" y="1011850"/>
            <a:ext cx="3400200" cy="1285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Precio de Venta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25" y="2418675"/>
            <a:ext cx="6207526" cy="23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